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7" r:id="rId13"/>
    <p:sldId id="281" r:id="rId14"/>
    <p:sldId id="282" r:id="rId15"/>
    <p:sldId id="284" r:id="rId16"/>
    <p:sldId id="286" r:id="rId17"/>
    <p:sldId id="287" r:id="rId18"/>
    <p:sldId id="288" r:id="rId19"/>
    <p:sldId id="289" r:id="rId20"/>
    <p:sldId id="29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34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B2D4EB-4E1B-4BE1-892F-0532771FF5F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051837-80AD-4FB7-97CA-DA7099D16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D4EB-4E1B-4BE1-892F-0532771FF5F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1837-80AD-4FB7-97CA-DA7099D16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D4EB-4E1B-4BE1-892F-0532771FF5F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1837-80AD-4FB7-97CA-DA7099D16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D4EB-4E1B-4BE1-892F-0532771FF5F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1837-80AD-4FB7-97CA-DA7099D166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D4EB-4E1B-4BE1-892F-0532771FF5F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1837-80AD-4FB7-97CA-DA7099D166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D4EB-4E1B-4BE1-892F-0532771FF5F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1837-80AD-4FB7-97CA-DA7099D166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D4EB-4E1B-4BE1-892F-0532771FF5F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1837-80AD-4FB7-97CA-DA7099D16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D4EB-4E1B-4BE1-892F-0532771FF5F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1837-80AD-4FB7-97CA-DA7099D166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D4EB-4E1B-4BE1-892F-0532771FF5F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1837-80AD-4FB7-97CA-DA7099D16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6B2D4EB-4E1B-4BE1-892F-0532771FF5F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1837-80AD-4FB7-97CA-DA7099D16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B2D4EB-4E1B-4BE1-892F-0532771FF5F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051837-80AD-4FB7-97CA-DA7099D166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B2D4EB-4E1B-4BE1-892F-0532771FF5F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051837-80AD-4FB7-97CA-DA7099D16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205168" y="1935237"/>
            <a:ext cx="863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600200" y="533401"/>
            <a:ext cx="548640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IQ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poultry diseases 1</a:t>
            </a:r>
          </a:p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fourth stage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23167" y="3625152"/>
            <a:ext cx="36302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Dr.Harith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Abdulla </a:t>
            </a:r>
            <a:endParaRPr lang="en-GB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Pathology and Poultry Disease</a:t>
            </a:r>
          </a:p>
          <a:p>
            <a:pPr algn="ctr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veterinary medicine</a:t>
            </a:r>
            <a:b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basrah</a:t>
            </a:r>
            <a:endParaRPr lang="en-GB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2" descr="Image result for university of basrah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04" y="533401"/>
            <a:ext cx="1221248" cy="120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664DB9F-59BB-47A5-8080-662EED16E9E1}"/>
              </a:ext>
            </a:extLst>
          </p:cNvPr>
          <p:cNvSpPr/>
          <p:nvPr/>
        </p:nvSpPr>
        <p:spPr>
          <a:xfrm>
            <a:off x="3450237" y="2000417"/>
            <a:ext cx="5160363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two –  lecture 5 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Diseases 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F240524-FD1C-4D7A-81C5-EC549C440BAE}"/>
              </a:ext>
            </a:extLst>
          </p:cNvPr>
          <p:cNvGrpSpPr/>
          <p:nvPr/>
        </p:nvGrpSpPr>
        <p:grpSpPr>
          <a:xfrm>
            <a:off x="139147" y="5661289"/>
            <a:ext cx="8725454" cy="507831"/>
            <a:chOff x="185529" y="6405382"/>
            <a:chExt cx="11633938" cy="67710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BA06214-1B13-4837-BBC6-F80A38D6FFEB}"/>
                </a:ext>
              </a:extLst>
            </p:cNvPr>
            <p:cNvCxnSpPr/>
            <p:nvPr/>
          </p:nvCxnSpPr>
          <p:spPr>
            <a:xfrm flipH="1">
              <a:off x="304800" y="6412317"/>
              <a:ext cx="11514667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BFDE99E-14D5-4903-9CE7-4F43A9CB7AB8}"/>
                </a:ext>
              </a:extLst>
            </p:cNvPr>
            <p:cNvSpPr/>
            <p:nvPr/>
          </p:nvSpPr>
          <p:spPr>
            <a:xfrm>
              <a:off x="185529" y="6405382"/>
              <a:ext cx="7908472" cy="6771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University of </a:t>
              </a:r>
              <a:r>
                <a:rPr lang="en-GB" sz="135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Basrah</a:t>
              </a: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College of veterinary medicine-</a:t>
              </a:r>
              <a:b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Department of Pathology and Poultry Disease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39B0891D-ED79-4931-92F3-C208C57F6CAD}"/>
              </a:ext>
            </a:extLst>
          </p:cNvPr>
          <p:cNvSpPr/>
          <p:nvPr/>
        </p:nvSpPr>
        <p:spPr>
          <a:xfrm>
            <a:off x="7225748" y="1032390"/>
            <a:ext cx="1677181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sz="1350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n-US" sz="2700" dirty="0">
                <a:solidFill>
                  <a:prstClr val="black"/>
                </a:solidFill>
              </a:rPr>
              <a:t> </a:t>
            </a:r>
            <a:r>
              <a:rPr lang="ar-IQ" sz="2700" b="1" dirty="0">
                <a:solidFill>
                  <a:prstClr val="black"/>
                </a:solidFill>
              </a:rPr>
              <a:t> شعار الكلية</a:t>
            </a:r>
            <a:endParaRPr lang="en-US" sz="2700" b="1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9449" y="309384"/>
            <a:ext cx="1371719" cy="13412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980B8F3-8C3B-8A75-BE31-DD0FD39CF5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804" y="2047833"/>
            <a:ext cx="2350996" cy="29620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4329E5C-A99F-4AE7-C994-823F6B624CC2}"/>
              </a:ext>
            </a:extLst>
          </p:cNvPr>
          <p:cNvSpPr txBox="1"/>
          <p:nvPr/>
        </p:nvSpPr>
        <p:spPr>
          <a:xfrm>
            <a:off x="4724400" y="2960745"/>
            <a:ext cx="3886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Avian Salmonellosis </a:t>
            </a:r>
          </a:p>
        </p:txBody>
      </p:sp>
    </p:spTree>
    <p:extLst>
      <p:ext uri="{BB962C8B-B14F-4D97-AF65-F5344CB8AC3E}">
        <p14:creationId xmlns:p14="http://schemas.microsoft.com/office/powerpoint/2010/main" val="2331199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05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Infiltration of reticuloendothelial and mononuclear cells replacing </a:t>
            </a:r>
          </a:p>
          <a:p>
            <a:pPr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necrotic cells.</a:t>
            </a:r>
            <a:endParaRPr lang="en-US" sz="4000" b="1" u="sng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4000" b="1" u="sng" dirty="0">
                <a:solidFill>
                  <a:srgbClr val="C00000"/>
                </a:solidFill>
              </a:rPr>
              <a:t>Diagnosis: </a:t>
            </a:r>
          </a:p>
          <a:p>
            <a:pPr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History, age, signs, and lesions.</a:t>
            </a:r>
          </a:p>
          <a:p>
            <a:pPr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Laboratory diagnosis :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Definitive diagnosis: Isolation and identification of  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Salmonella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pullorum 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b-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case of chronic infection or carrier.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1- Isolation of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Salmonella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pullorum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ovary.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2- Blood testing : </a:t>
            </a:r>
            <a:r>
              <a:rPr lang="en-US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Agglutination tests:</a:t>
            </a:r>
          </a:p>
          <a:p>
            <a:pPr>
              <a:buNone/>
            </a:pPr>
            <a:r>
              <a:rPr lang="en-US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a- Rapid whole blood plate test.</a:t>
            </a:r>
          </a:p>
          <a:p>
            <a:pPr>
              <a:buNone/>
            </a:pPr>
            <a:r>
              <a:rPr lang="en-US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( one part of blood +two part of stained Ag)</a:t>
            </a:r>
          </a:p>
          <a:p>
            <a:pPr>
              <a:buNone/>
            </a:pPr>
            <a:r>
              <a:rPr lang="en-US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b-Rapid serum test :Similar to ( a ). </a:t>
            </a:r>
          </a:p>
          <a:p>
            <a:pPr>
              <a:buNone/>
            </a:pPr>
            <a:r>
              <a:rPr lang="en-US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c- Standard tube method : This method is very accurate</a:t>
            </a:r>
            <a:r>
              <a:rPr lang="en-US" sz="2800" dirty="0">
                <a:solidFill>
                  <a:schemeClr val="accent3"/>
                </a:solidFill>
              </a:rPr>
              <a:t>.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126523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Histopathology: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47880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No drug or combination of drugs has been 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found to eliminate infection.</a:t>
            </a:r>
          </a:p>
          <a:p>
            <a:pPr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2-Increase brooder temperature.</a:t>
            </a:r>
          </a:p>
          <a:p>
            <a:pPr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3-Furazolidone is the drug of choice.</a:t>
            </a:r>
          </a:p>
          <a:p>
            <a:pPr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Sulfonamides: Sulfadiazine and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Sulfamerazine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are very effective in reducing mortality. 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 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septicemic disease of domestic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birds, characterized by an acute and chronic phase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enlarged spleen , </a:t>
            </a:r>
            <a:r>
              <a:rPr lang="en-US" sz="3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bronzy – colored live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r, and 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diarrhea with pasty vent.</a:t>
            </a:r>
          </a:p>
          <a:p>
            <a:pPr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b="1" u="sng" dirty="0">
                <a:solidFill>
                  <a:srgbClr val="C00000"/>
                </a:solidFill>
              </a:rPr>
              <a:t>Etiology </a:t>
            </a:r>
            <a:r>
              <a:rPr lang="en-US" sz="3600" b="1" dirty="0">
                <a:solidFill>
                  <a:srgbClr val="C00000"/>
                </a:solidFill>
              </a:rPr>
              <a:t>:  </a:t>
            </a:r>
            <a:r>
              <a:rPr lang="en-US" u="sng" dirty="0"/>
              <a:t>Salmonella</a:t>
            </a:r>
            <a:r>
              <a:rPr lang="en-US" dirty="0"/>
              <a:t> </a:t>
            </a:r>
            <a:r>
              <a:rPr lang="en-US" u="sng" dirty="0"/>
              <a:t>gallinarum </a:t>
            </a:r>
          </a:p>
          <a:p>
            <a:pPr>
              <a:buNone/>
            </a:pPr>
            <a:endParaRPr lang="en-US" u="sng" dirty="0"/>
          </a:p>
          <a:p>
            <a:pPr>
              <a:buNone/>
            </a:pPr>
            <a:r>
              <a:rPr lang="en-US" sz="3200" b="1" u="sng" dirty="0">
                <a:solidFill>
                  <a:srgbClr val="C00000"/>
                </a:solidFill>
              </a:rPr>
              <a:t>Susceptibility </a:t>
            </a:r>
            <a:r>
              <a:rPr lang="en-US" sz="2800" dirty="0"/>
              <a:t>:Young and adult chickens are </a:t>
            </a:r>
          </a:p>
          <a:p>
            <a:pPr>
              <a:buNone/>
            </a:pPr>
            <a:r>
              <a:rPr lang="en-US" sz="2800" dirty="0"/>
              <a:t>                          very susceptible.</a:t>
            </a:r>
            <a:r>
              <a:rPr lang="en-US" dirty="0"/>
              <a:t>   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/>
          <a:lstStyle/>
          <a:p>
            <a:r>
              <a:rPr lang="en-US" u="sng" dirty="0">
                <a:solidFill>
                  <a:srgbClr val="C00000"/>
                </a:solidFill>
              </a:rPr>
              <a:t> </a:t>
            </a:r>
            <a:r>
              <a:rPr lang="en-US" sz="3200" b="1" dirty="0">
                <a:solidFill>
                  <a:srgbClr val="C00000"/>
                </a:solidFill>
              </a:rPr>
              <a:t>Fowl Typhoid</a:t>
            </a:r>
            <a:endParaRPr lang="en-US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35691"/>
          </a:xfrm>
        </p:spPr>
        <p:txBody>
          <a:bodyPr/>
          <a:lstStyle/>
          <a:p>
            <a:pPr>
              <a:buNone/>
            </a:pPr>
            <a:r>
              <a:rPr lang="en-US" sz="2800" u="sng" dirty="0">
                <a:solidFill>
                  <a:srgbClr val="C00000"/>
                </a:solidFill>
              </a:rPr>
              <a:t>Symptoms:</a:t>
            </a:r>
            <a:endParaRPr lang="en-US" dirty="0"/>
          </a:p>
          <a:p>
            <a:pPr>
              <a:buNone/>
            </a:pPr>
            <a:r>
              <a:rPr lang="en-US" dirty="0"/>
              <a:t>1- Incubation period 4-5 days.</a:t>
            </a:r>
          </a:p>
          <a:p>
            <a:pPr>
              <a:buNone/>
            </a:pPr>
            <a:r>
              <a:rPr lang="en-US" dirty="0"/>
              <a:t>2- Course of disease about 5 days.</a:t>
            </a:r>
          </a:p>
          <a:p>
            <a:pPr>
              <a:buNone/>
            </a:pPr>
            <a:r>
              <a:rPr lang="en-US" dirty="0"/>
              <a:t>3- High fever.</a:t>
            </a:r>
          </a:p>
          <a:p>
            <a:pPr>
              <a:buNone/>
            </a:pPr>
            <a:r>
              <a:rPr lang="en-US" dirty="0"/>
              <a:t>4- Greenish diarrhea.</a:t>
            </a:r>
          </a:p>
          <a:p>
            <a:pPr>
              <a:buNone/>
            </a:pPr>
            <a:r>
              <a:rPr lang="en-US" dirty="0"/>
              <a:t>5- Mortality 75%  in untreated flocks.</a:t>
            </a:r>
          </a:p>
          <a:p>
            <a:pPr>
              <a:buNone/>
            </a:pPr>
            <a:r>
              <a:rPr lang="en-US" dirty="0"/>
              <a:t>6- Comb and wattles : Pale and shrunken ,</a:t>
            </a:r>
          </a:p>
          <a:p>
            <a:pPr>
              <a:buNone/>
            </a:pPr>
            <a:r>
              <a:rPr lang="en-US" dirty="0"/>
              <a:t>     in acute cases appeared dark.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u="sng" dirty="0">
                <a:solidFill>
                  <a:srgbClr val="C00000"/>
                </a:solidFill>
              </a:rPr>
              <a:t>Epizootiology : </a:t>
            </a:r>
            <a:r>
              <a:rPr lang="en-US" sz="2800" dirty="0"/>
              <a:t>Similar to pullorum disease .    </a:t>
            </a:r>
            <a:endParaRPr lang="en-US" sz="2800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Liver :Enlarged 2-3 times, bronzy color.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Necrotic foci is evident in some cases.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2-Spleen :Enlarged 2-3 times of normal size, 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mottled, sometimes hemorrhagic.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3-Kidney  :Enlarged, hard swelling and congested.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4-Oviduct :Appeared cooked.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5-Hemorrhagic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ova,misshapen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discoloration. 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6-Necrotic foci in the heart.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7-Intestine :Catarrhal inflammation.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8-Grayish-white foci may be observed in lungs,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heart and gizzard.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r>
              <a:rPr lang="en-US" u="sng" dirty="0">
                <a:solidFill>
                  <a:srgbClr val="C00000"/>
                </a:solidFill>
              </a:rPr>
              <a:t>Post- mortem lesions: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/>
          <a:lstStyle/>
          <a:p>
            <a:pPr>
              <a:buNone/>
            </a:pPr>
            <a:r>
              <a:rPr lang="en-US" u="sng" dirty="0">
                <a:solidFill>
                  <a:srgbClr val="C00000"/>
                </a:solidFill>
              </a:rPr>
              <a:t>Differential diagnosis: 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similarities with Pullorum Disease, Paratyphoid Infections and Fowl Cholera.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differentiation: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1-The marked congested and grossly enlarged 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liver and spleen.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2-Laboratory diagnosis.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A-Cultivation and identification of the bacteria.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B-Serological test : Agglutination test.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C00000"/>
                </a:solidFill>
              </a:rPr>
              <a:t>Diagnosis</a:t>
            </a:r>
            <a:r>
              <a:rPr lang="en-US" sz="3200" dirty="0"/>
              <a:t>: Similar to pullorum disease</a:t>
            </a:r>
            <a:endParaRPr lang="en-US" sz="3200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8642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large group of acute or chronic diseases caused by one or more of the motile members of the genus </a:t>
            </a:r>
          </a:p>
          <a:p>
            <a:pPr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Salmonella.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Etiology :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about 1.700 serological types of motile salmonellae.</a:t>
            </a:r>
          </a:p>
          <a:p>
            <a:pPr>
              <a:buNone/>
            </a:pPr>
            <a:r>
              <a:rPr 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Susceptibility: 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group of diseases which have public health 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Importance.</a:t>
            </a:r>
          </a:p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C00000"/>
                </a:solidFill>
              </a:rPr>
              <a:t>Paratyphoid Infections</a:t>
            </a:r>
            <a:endParaRPr lang="en-US" sz="4400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/>
          <a:lstStyle/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Rodent, reptiles and flies are the source of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infections in the chicken houses.</a:t>
            </a:r>
          </a:p>
          <a:p>
            <a:pPr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2-Egg shell transmission ( Horizontal ).</a:t>
            </a:r>
          </a:p>
          <a:p>
            <a:pPr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3-Contaminated environment, hatchery, feed,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water, litter and animals by products.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C00000"/>
                </a:solidFill>
              </a:rPr>
              <a:t>Epizootiology: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6600" dirty="0">
                <a:solidFill>
                  <a:schemeClr val="accent1"/>
                </a:solidFill>
              </a:rPr>
              <a:t>A- Young chicks:</a:t>
            </a:r>
          </a:p>
          <a:p>
            <a:pPr>
              <a:buNone/>
            </a:pPr>
            <a:r>
              <a:rPr lang="en-US" sz="5400" dirty="0"/>
              <a:t>   As in: </a:t>
            </a:r>
            <a:r>
              <a:rPr lang="en-US" sz="5400" dirty="0" err="1"/>
              <a:t>Pullorum</a:t>
            </a:r>
            <a:r>
              <a:rPr lang="en-US" sz="5400" dirty="0"/>
              <a:t> Disease and </a:t>
            </a:r>
          </a:p>
          <a:p>
            <a:pPr>
              <a:buNone/>
            </a:pPr>
            <a:r>
              <a:rPr lang="en-US" sz="5400" dirty="0"/>
              <a:t>   Fowl Typhoid. </a:t>
            </a:r>
          </a:p>
          <a:p>
            <a:pPr>
              <a:buNone/>
            </a:pPr>
            <a:r>
              <a:rPr lang="en-US" sz="6000" b="1" dirty="0">
                <a:solidFill>
                  <a:schemeClr val="accent1"/>
                </a:solidFill>
              </a:rPr>
              <a:t>B- In adult :</a:t>
            </a:r>
          </a:p>
          <a:p>
            <a:pPr>
              <a:buNone/>
            </a:pPr>
            <a:r>
              <a:rPr lang="en-US" sz="5400" dirty="0"/>
              <a:t> </a:t>
            </a:r>
            <a:r>
              <a:rPr lang="en-US" sz="4600" dirty="0"/>
              <a:t>1-Adults do not exhibit signs of </a:t>
            </a:r>
          </a:p>
          <a:p>
            <a:pPr>
              <a:buNone/>
            </a:pPr>
            <a:r>
              <a:rPr lang="en-US" sz="4600" dirty="0"/>
              <a:t>    infection .There are chronic</a:t>
            </a:r>
          </a:p>
          <a:p>
            <a:pPr>
              <a:buNone/>
            </a:pPr>
            <a:r>
              <a:rPr lang="en-US" sz="4600" dirty="0"/>
              <a:t>    carriers of paratyphoid organism.</a:t>
            </a:r>
          </a:p>
          <a:p>
            <a:pPr>
              <a:buNone/>
            </a:pPr>
            <a:r>
              <a:rPr lang="en-US" sz="5400" dirty="0"/>
              <a:t>2-Mortality is low.</a:t>
            </a:r>
          </a:p>
          <a:p>
            <a:pPr>
              <a:buNone/>
            </a:pPr>
            <a:endParaRPr lang="en-US" sz="5400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400" u="sng" dirty="0">
                <a:solidFill>
                  <a:srgbClr val="C00000"/>
                </a:solidFill>
              </a:rPr>
              <a:t>Symptoms :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533401"/>
            <a:ext cx="8229600" cy="5334000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3600" b="1" u="sng" dirty="0">
                <a:solidFill>
                  <a:srgbClr val="C00000"/>
                </a:solidFill>
              </a:rPr>
              <a:t>Post-mortem lesions:</a:t>
            </a:r>
          </a:p>
          <a:p>
            <a:pPr>
              <a:buNone/>
            </a:pPr>
            <a:r>
              <a:rPr lang="en-US" sz="2800" dirty="0"/>
              <a:t>As in </a:t>
            </a:r>
            <a:r>
              <a:rPr lang="en-US" sz="2800" dirty="0" err="1"/>
              <a:t>Pullorum</a:t>
            </a:r>
            <a:r>
              <a:rPr lang="en-US" sz="2800" dirty="0"/>
              <a:t> Disease and Fowl Typhoid.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>
                <a:solidFill>
                  <a:srgbClr val="C00000"/>
                </a:solidFill>
              </a:rPr>
              <a:t>Diagnosis,</a:t>
            </a:r>
            <a:r>
              <a:rPr lang="en-US" sz="2800" b="1" dirty="0">
                <a:solidFill>
                  <a:srgbClr val="C00000"/>
                </a:solidFill>
              </a:rPr>
              <a:t> Control,</a:t>
            </a:r>
            <a:r>
              <a:rPr lang="en-US" sz="2800" dirty="0">
                <a:solidFill>
                  <a:srgbClr val="C00000"/>
                </a:solidFill>
              </a:rPr>
              <a:t> Prevention,</a:t>
            </a:r>
          </a:p>
          <a:p>
            <a:pPr>
              <a:buNone/>
            </a:pPr>
            <a:r>
              <a:rPr lang="en-US" sz="5400" b="1" dirty="0">
                <a:solidFill>
                  <a:srgbClr val="C00000"/>
                </a:solidFill>
              </a:rPr>
              <a:t>        AND</a:t>
            </a:r>
          </a:p>
          <a:p>
            <a:pPr>
              <a:buNone/>
            </a:pPr>
            <a:r>
              <a:rPr lang="en-US" sz="5400" b="1" dirty="0">
                <a:solidFill>
                  <a:srgbClr val="C00000"/>
                </a:solidFill>
              </a:rPr>
              <a:t>       </a:t>
            </a:r>
            <a:r>
              <a:rPr lang="en-US" sz="3600" dirty="0">
                <a:solidFill>
                  <a:srgbClr val="C00000"/>
                </a:solidFill>
              </a:rPr>
              <a:t>Treatment:</a:t>
            </a:r>
          </a:p>
          <a:p>
            <a:pPr>
              <a:buNone/>
            </a:pPr>
            <a:r>
              <a:rPr lang="en-US" sz="2800" dirty="0"/>
              <a:t>AS    In  Other  Salmonella Infections.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/>
          <a:lstStyle/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Avian Salmonellosis is divided into 3   diseases :.</a:t>
            </a: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1-Pullorum Disease .</a:t>
            </a: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2-Fowl Typhoid.</a:t>
            </a: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3-Paratyphoid Infection.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u="sng" dirty="0">
                <a:solidFill>
                  <a:srgbClr val="C00000"/>
                </a:solidFill>
              </a:rPr>
              <a:t>Avian Salmonellosis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E4C8C61-8369-DF5E-324D-5B8F8C12FB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28" y="1447800"/>
            <a:ext cx="7211072" cy="4798641"/>
          </a:xfrm>
        </p:spPr>
      </p:pic>
    </p:spTree>
    <p:extLst>
      <p:ext uri="{BB962C8B-B14F-4D97-AF65-F5344CB8AC3E}">
        <p14:creationId xmlns:p14="http://schemas.microsoft.com/office/powerpoint/2010/main" val="135839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6356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: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acute disease of chicks during the first month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life, characterized by high mortality.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often found in mature fowl as a chronic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infection.</a:t>
            </a:r>
          </a:p>
          <a:p>
            <a:pPr>
              <a:buNone/>
            </a:pPr>
            <a:endParaRPr 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Etiology : </a:t>
            </a:r>
          </a:p>
          <a:p>
            <a:pPr>
              <a:buNone/>
            </a:pP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Salmonella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pullorum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1-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Pullorum Disease or :BWD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 Bacillary White Diarrhea).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Chickens and turkeys are most susceptible.</a:t>
            </a:r>
          </a:p>
          <a:p>
            <a:pPr>
              <a:buNone/>
            </a:pPr>
            <a:r>
              <a:rPr lang="en-US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Epizootiology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The most important source of infection is the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infected eggs laid by carrier hens(Vertical transmission).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2-Mode of dissemination: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a-Infected area.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b- Incubators containing infected eggs.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c- Chick boxes in which infected chicks may be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present.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d- Farm.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e- Surviving infected chicks which may be a carrier. 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sz="4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Susceptibility: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47118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1-Incubation period : 5-7 days.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2-Age : Usually under 3 weeks of age.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3-Forms: a- Acute in baby chicks.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b- Chronic in mature fowls.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Mortality: If chicks were hatched from infected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eggs, dead and sick chicks may be observed 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in hatchery ( Vertical transmission ).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Those infected after hatching, mortality reach a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peak at 7-10 days (Horizontal transmission).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Mortality : 30-40 %.</a:t>
            </a:r>
          </a:p>
          <a:p>
            <a:pPr>
              <a:buNone/>
            </a:pPr>
            <a:r>
              <a:rPr lang="en-US" dirty="0"/>
              <a:t> 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u="sng" dirty="0">
                <a:solidFill>
                  <a:srgbClr val="C00000"/>
                </a:solidFill>
              </a:rPr>
              <a:t>Symptoms: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5473891"/>
          </a:xfrm>
        </p:spPr>
        <p:txBody>
          <a:bodyPr/>
          <a:lstStyle/>
          <a:p>
            <a:pPr>
              <a:buNone/>
            </a:pPr>
            <a:r>
              <a:rPr lang="en-US" dirty="0"/>
              <a:t>5-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White diarrhea, dehydration, vent smear with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fecal material ( Pasty vent).</a:t>
            </a:r>
          </a:p>
          <a:p>
            <a:pPr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 Huddle together.</a:t>
            </a:r>
          </a:p>
          <a:p>
            <a:pPr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7-Difficult breathing (Pneumonia).</a:t>
            </a:r>
          </a:p>
          <a:p>
            <a:pPr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8-Swelling of joints ( arthritis ) more common in 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hens ( Chronic).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Acute Form: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(Baby chick)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a-Enlarged and congested liver. The normal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yellow color may be streaked with hemorrhages.</a:t>
            </a:r>
          </a:p>
          <a:p>
            <a:pPr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b-Necrotic foci may be present in the cardiac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muscle, liver, lungs,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ceca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large intestine and 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muscle of gizzard.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Unabsorbed yolk sac . ( During the first few 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days of life, the yolk sac serves as source of 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nutrient). 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12192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Post-mortem lesions: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d- Cheesy core in </a:t>
            </a:r>
            <a:r>
              <a:rPr lang="en-US" sz="2800" dirty="0" err="1"/>
              <a:t>ceca</a:t>
            </a:r>
            <a:r>
              <a:rPr lang="en-US" sz="2800" dirty="0"/>
              <a:t>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e – Pericarditis and epicarditis.</a:t>
            </a:r>
          </a:p>
          <a:p>
            <a:pPr>
              <a:buNone/>
            </a:pPr>
            <a:r>
              <a:rPr lang="en-US" sz="2800" dirty="0"/>
              <a:t> </a:t>
            </a:r>
          </a:p>
          <a:p>
            <a:pPr>
              <a:buNone/>
            </a:pPr>
            <a:r>
              <a:rPr lang="en-US" sz="2800" dirty="0"/>
              <a:t>F- Pneumonia: Firm grayish nodules.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g- Liver is the most constant seat of gross</a:t>
            </a:r>
          </a:p>
          <a:p>
            <a:pPr>
              <a:buNone/>
            </a:pPr>
            <a:r>
              <a:rPr lang="en-US" sz="2800" dirty="0"/>
              <a:t>     lesions and followed by lungs, heart, </a:t>
            </a:r>
          </a:p>
          <a:p>
            <a:pPr>
              <a:buNone/>
            </a:pPr>
            <a:r>
              <a:rPr lang="en-US" sz="2800" dirty="0"/>
              <a:t>     gizzard and </a:t>
            </a:r>
            <a:r>
              <a:rPr lang="en-US" sz="2800" dirty="0" err="1"/>
              <a:t>ceca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440362"/>
          </a:xfrm>
        </p:spPr>
        <p:txBody>
          <a:bodyPr/>
          <a:lstStyle/>
          <a:p>
            <a:pPr>
              <a:buNone/>
            </a:pPr>
            <a:r>
              <a:rPr lang="en-US" dirty="0"/>
              <a:t>a-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Oval and shrunken ,misshaped, greenish or 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leaden-colored egg yolk. The yolk is firm as it has been cooked.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There may be enlargement of heart, and small   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grayish firm nodules may also  noted.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Salpingitis ( Inflammation of oviduct).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Atrophied testicles.</a:t>
            </a:r>
          </a:p>
          <a:p>
            <a:pPr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 Arthritis.   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Chronic Form : Adult Fowl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323</TotalTime>
  <Words>1048</Words>
  <Application>Microsoft Office PowerPoint</Application>
  <PresentationFormat>On-screen Show (4:3)</PresentationFormat>
  <Paragraphs>184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Lucida Sans Unicode</vt:lpstr>
      <vt:lpstr>Times New Roman</vt:lpstr>
      <vt:lpstr>Verdana</vt:lpstr>
      <vt:lpstr>Wingdings 2</vt:lpstr>
      <vt:lpstr>Wingdings 3</vt:lpstr>
      <vt:lpstr>ملتقى</vt:lpstr>
      <vt:lpstr>PowerPoint Presentation</vt:lpstr>
      <vt:lpstr>Avian Salmonellosis</vt:lpstr>
      <vt:lpstr>1- Pullorum Disease or :BWD     ( Bacillary White Diarrhea).</vt:lpstr>
      <vt:lpstr>Susceptibility:</vt:lpstr>
      <vt:lpstr>Symptoms:</vt:lpstr>
      <vt:lpstr>PowerPoint Presentation</vt:lpstr>
      <vt:lpstr>Post-mortem lesions:</vt:lpstr>
      <vt:lpstr>PowerPoint Presentation</vt:lpstr>
      <vt:lpstr>Chronic Form : Adult Fowl</vt:lpstr>
      <vt:lpstr>Histopathology:</vt:lpstr>
      <vt:lpstr>Treatment:</vt:lpstr>
      <vt:lpstr> Fowl Typhoid</vt:lpstr>
      <vt:lpstr>Epizootiology : Similar to pullorum disease .    </vt:lpstr>
      <vt:lpstr>Post- mortem lesions:</vt:lpstr>
      <vt:lpstr>Diagnosis: Similar to pullorum disease</vt:lpstr>
      <vt:lpstr>Paratyphoid Infections</vt:lpstr>
      <vt:lpstr>Epizootiology:</vt:lpstr>
      <vt:lpstr>Symptoms 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Bacterial Diseases</dc:title>
  <dc:creator>fujitsu</dc:creator>
  <cp:lastModifiedBy>2025</cp:lastModifiedBy>
  <cp:revision>37</cp:revision>
  <dcterms:created xsi:type="dcterms:W3CDTF">2013-07-02T12:10:51Z</dcterms:created>
  <dcterms:modified xsi:type="dcterms:W3CDTF">2024-11-03T07:15:52Z</dcterms:modified>
</cp:coreProperties>
</file>